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9" r:id="rId9"/>
    <p:sldId id="271" r:id="rId10"/>
    <p:sldId id="259" r:id="rId11"/>
    <p:sldId id="312" r:id="rId12"/>
    <p:sldId id="314" r:id="rId13"/>
    <p:sldId id="313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821"/>
    <a:srgbClr val="003217"/>
    <a:srgbClr val="00C85A"/>
    <a:srgbClr val="FFFF00"/>
    <a:srgbClr val="0000FF"/>
    <a:srgbClr val="000066"/>
    <a:srgbClr val="D60093"/>
    <a:srgbClr val="F3D595"/>
    <a:srgbClr val="ECECEC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61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B9D81-F035-4C26-8BB1-DCC28E84044F}" type="datetimeFigureOut">
              <a:rPr lang="it-IT" smtClean="0"/>
              <a:pPr/>
              <a:t>27/03/2016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FD040-4DB5-4BC0-A907-C4FB3515CD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4966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435426" algn="l"/>
                <a:tab pos="870850" algn="l"/>
                <a:tab pos="1306276" algn="l"/>
                <a:tab pos="1741701" algn="l"/>
                <a:tab pos="2177127" algn="l"/>
                <a:tab pos="2612551" algn="l"/>
              </a:tabLst>
              <a:defRPr>
                <a:solidFill>
                  <a:schemeClr val="bg1"/>
                </a:solidFill>
                <a:latin typeface="Verdana" pitchFamily="34" charset="0"/>
              </a:defRPr>
            </a:lvl1pPr>
            <a:lvl2pPr eaLnBrk="0" hangingPunct="0">
              <a:tabLst>
                <a:tab pos="435426" algn="l"/>
                <a:tab pos="870850" algn="l"/>
                <a:tab pos="1306276" algn="l"/>
                <a:tab pos="1741701" algn="l"/>
                <a:tab pos="2177127" algn="l"/>
                <a:tab pos="2612551" algn="l"/>
              </a:tabLs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eaLnBrk="0" hangingPunct="0">
              <a:tabLst>
                <a:tab pos="435426" algn="l"/>
                <a:tab pos="870850" algn="l"/>
                <a:tab pos="1306276" algn="l"/>
                <a:tab pos="1741701" algn="l"/>
                <a:tab pos="2177127" algn="l"/>
                <a:tab pos="2612551" algn="l"/>
              </a:tabLs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eaLnBrk="0" hangingPunct="0">
              <a:tabLst>
                <a:tab pos="435426" algn="l"/>
                <a:tab pos="870850" algn="l"/>
                <a:tab pos="1306276" algn="l"/>
                <a:tab pos="1741701" algn="l"/>
                <a:tab pos="2177127" algn="l"/>
                <a:tab pos="2612551" algn="l"/>
              </a:tabLs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eaLnBrk="0" hangingPunct="0">
              <a:tabLst>
                <a:tab pos="435426" algn="l"/>
                <a:tab pos="870850" algn="l"/>
                <a:tab pos="1306276" algn="l"/>
                <a:tab pos="1741701" algn="l"/>
                <a:tab pos="2177127" algn="l"/>
                <a:tab pos="2612551" algn="l"/>
              </a:tabLs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2437150" indent="-221559" defTabSz="43542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5426" algn="l"/>
                <a:tab pos="870850" algn="l"/>
                <a:tab pos="1306276" algn="l"/>
                <a:tab pos="1741701" algn="l"/>
                <a:tab pos="2177127" algn="l"/>
                <a:tab pos="2612551" algn="l"/>
              </a:tabLs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2880269" indent="-221559" defTabSz="43542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5426" algn="l"/>
                <a:tab pos="870850" algn="l"/>
                <a:tab pos="1306276" algn="l"/>
                <a:tab pos="1741701" algn="l"/>
                <a:tab pos="2177127" algn="l"/>
                <a:tab pos="2612551" algn="l"/>
              </a:tabLs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3323387" indent="-221559" defTabSz="43542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5426" algn="l"/>
                <a:tab pos="870850" algn="l"/>
                <a:tab pos="1306276" algn="l"/>
                <a:tab pos="1741701" algn="l"/>
                <a:tab pos="2177127" algn="l"/>
                <a:tab pos="2612551" algn="l"/>
              </a:tabLs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3766505" indent="-221559" defTabSz="43542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5426" algn="l"/>
                <a:tab pos="870850" algn="l"/>
                <a:tab pos="1306276" algn="l"/>
                <a:tab pos="1741701" algn="l"/>
                <a:tab pos="2177127" algn="l"/>
                <a:tab pos="2612551" algn="l"/>
              </a:tabLs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fld id="{06A00740-2905-4487-BBCE-E6D1B7547BF6}" type="slidenum">
              <a:rPr lang="it-IT" altLang="it-IT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11</a:t>
            </a:fld>
            <a:endParaRPr lang="it-IT" altLang="it-IT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915350" y="4342722"/>
            <a:ext cx="5028883" cy="411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624" tIns="44312" rIns="88624" bIns="44312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53668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36D6-20C4-4408-AAA8-48B1BEA71640}" type="datetimeFigureOut">
              <a:rPr lang="it-IT" smtClean="0"/>
              <a:pPr/>
              <a:t>27/03/2016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45CD-8396-4D55-A6DC-771A05E2B7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19076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36D6-20C4-4408-AAA8-48B1BEA71640}" type="datetimeFigureOut">
              <a:rPr lang="it-IT" smtClean="0"/>
              <a:pPr/>
              <a:t>27/03/2016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45CD-8396-4D55-A6DC-771A05E2B7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0749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36D6-20C4-4408-AAA8-48B1BEA71640}" type="datetimeFigureOut">
              <a:rPr lang="it-IT" smtClean="0"/>
              <a:pPr/>
              <a:t>27/03/2016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45CD-8396-4D55-A6DC-771A05E2B7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7234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36D6-20C4-4408-AAA8-48B1BEA71640}" type="datetimeFigureOut">
              <a:rPr lang="it-IT" smtClean="0"/>
              <a:pPr/>
              <a:t>27/03/2016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45CD-8396-4D55-A6DC-771A05E2B7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0879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36D6-20C4-4408-AAA8-48B1BEA71640}" type="datetimeFigureOut">
              <a:rPr lang="it-IT" smtClean="0"/>
              <a:pPr/>
              <a:t>27/03/2016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45CD-8396-4D55-A6DC-771A05E2B7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0100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36D6-20C4-4408-AAA8-48B1BEA71640}" type="datetimeFigureOut">
              <a:rPr lang="it-IT" smtClean="0"/>
              <a:pPr/>
              <a:t>27/03/2016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45CD-8396-4D55-A6DC-771A05E2B7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4098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36D6-20C4-4408-AAA8-48B1BEA71640}" type="datetimeFigureOut">
              <a:rPr lang="it-IT" smtClean="0"/>
              <a:pPr/>
              <a:t>27/03/2016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45CD-8396-4D55-A6DC-771A05E2B7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5815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36D6-20C4-4408-AAA8-48B1BEA71640}" type="datetimeFigureOut">
              <a:rPr lang="it-IT" smtClean="0"/>
              <a:pPr/>
              <a:t>27/03/2016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45CD-8396-4D55-A6DC-771A05E2B7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2296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36D6-20C4-4408-AAA8-48B1BEA71640}" type="datetimeFigureOut">
              <a:rPr lang="it-IT" smtClean="0"/>
              <a:pPr/>
              <a:t>27/03/2016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45CD-8396-4D55-A6DC-771A05E2B7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4476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36D6-20C4-4408-AAA8-48B1BEA71640}" type="datetimeFigureOut">
              <a:rPr lang="it-IT" smtClean="0"/>
              <a:pPr/>
              <a:t>27/03/2016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45CD-8396-4D55-A6DC-771A05E2B7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05315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36D6-20C4-4408-AAA8-48B1BEA71640}" type="datetimeFigureOut">
              <a:rPr lang="it-IT" smtClean="0"/>
              <a:pPr/>
              <a:t>27/03/2016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45CD-8396-4D55-A6DC-771A05E2B7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8082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936D6-20C4-4408-AAA8-48B1BEA71640}" type="datetimeFigureOut">
              <a:rPr lang="it-IT" smtClean="0"/>
              <a:pPr/>
              <a:t>27/03/2016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045CD-8396-4D55-A6DC-771A05E2B7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7490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4530" y="404664"/>
            <a:ext cx="9171550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6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Chimica?</a:t>
            </a:r>
          </a:p>
          <a:p>
            <a:pPr algn="ctr"/>
            <a:r>
              <a:rPr lang="it-IT" sz="6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Tutto ciò che ti </a:t>
            </a:r>
            <a:r>
              <a:rPr lang="it-IT" sz="6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circonda…</a:t>
            </a:r>
            <a:endParaRPr lang="it-IT" sz="6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98348" y="3166225"/>
            <a:ext cx="8530861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Presentazione di:</a:t>
            </a:r>
          </a:p>
          <a:p>
            <a:pPr algn="ctr"/>
            <a:r>
              <a:rPr lang="it-IT" sz="4800" b="1" dirty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8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Carmelo </a:t>
            </a:r>
            <a:r>
              <a:rPr lang="it-IT" sz="48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Zingale</a:t>
            </a:r>
            <a:endParaRPr lang="it-IT" sz="4800" b="1" dirty="0" smtClean="0">
              <a:solidFill>
                <a:srgbClr val="0048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4800" b="1" dirty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8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Paolo Ferraro</a:t>
            </a:r>
          </a:p>
          <a:p>
            <a:pPr algn="ctr"/>
            <a:r>
              <a:rPr lang="it-IT" sz="48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Federico </a:t>
            </a:r>
            <a:r>
              <a:rPr lang="it-IT" sz="48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Bottitta</a:t>
            </a:r>
            <a:endParaRPr lang="it-IT" sz="4800" b="1" dirty="0" smtClean="0">
              <a:solidFill>
                <a:srgbClr val="0048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48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Angelo </a:t>
            </a:r>
            <a:r>
              <a:rPr lang="it-IT" sz="48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Lambusta</a:t>
            </a:r>
            <a:endParaRPr lang="it-IT" sz="4800" b="1" dirty="0" smtClean="0">
              <a:solidFill>
                <a:srgbClr val="0048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603487">
            <a:off x="703019" y="4098555"/>
            <a:ext cx="1849637" cy="1801971"/>
          </a:xfrm>
          <a:prstGeom prst="rect">
            <a:avLst/>
          </a:prstGeom>
        </p:spPr>
      </p:pic>
      <p:sp>
        <p:nvSpPr>
          <p:cNvPr id="8" name="Arco a tutto sesto 7"/>
          <p:cNvSpPr/>
          <p:nvPr/>
        </p:nvSpPr>
        <p:spPr>
          <a:xfrm rot="10800000">
            <a:off x="6084168" y="2060848"/>
            <a:ext cx="1152128" cy="972686"/>
          </a:xfrm>
          <a:prstGeom prst="blockArc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Arco a tutto sesto 8"/>
          <p:cNvSpPr/>
          <p:nvPr/>
        </p:nvSpPr>
        <p:spPr>
          <a:xfrm rot="10800000">
            <a:off x="2647025" y="2060848"/>
            <a:ext cx="1152128" cy="972686"/>
          </a:xfrm>
          <a:prstGeom prst="blockArc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Arco a tutto sesto 9"/>
          <p:cNvSpPr/>
          <p:nvPr/>
        </p:nvSpPr>
        <p:spPr>
          <a:xfrm rot="10800000">
            <a:off x="3779912" y="2060848"/>
            <a:ext cx="1152128" cy="972686"/>
          </a:xfrm>
          <a:prstGeom prst="blockArc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Arco a tutto sesto 10"/>
          <p:cNvSpPr/>
          <p:nvPr/>
        </p:nvSpPr>
        <p:spPr>
          <a:xfrm rot="10800000">
            <a:off x="4932040" y="2060849"/>
            <a:ext cx="1152128" cy="972686"/>
          </a:xfrm>
          <a:prstGeom prst="blockArc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645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>
            <a:spLocks noGrp="1"/>
          </p:cNvSpPr>
          <p:nvPr/>
        </p:nvSpPr>
        <p:spPr bwMode="auto">
          <a:xfrm>
            <a:off x="3995936" y="332656"/>
            <a:ext cx="4645024" cy="613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2100" indent="571500" algn="l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Times" pitchFamily="2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054100" indent="1905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Times" pitchFamily="28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435100" indent="185738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816100" indent="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273300" indent="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730500" indent="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87700" indent="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44900" indent="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passaggi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stato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implicano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trasformazione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stato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fisico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all’altro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mediante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variazioni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temperatura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pressione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/>
            <a:endParaRPr lang="en-US" alt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/>
            <a:endParaRPr lang="en-US" altLang="it-IT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/>
            <a:endParaRPr lang="en-US" altLang="it-IT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2420888"/>
            <a:ext cx="3275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PASSAGGI DI STATO…</a:t>
            </a:r>
            <a:endParaRPr lang="it-IT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Tx/>
              <a:buFontTx/>
              <a:buNone/>
            </a:pPr>
            <a:endParaRPr lang="it-IT" altLang="it-IT" sz="4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563888" y="116632"/>
            <a:ext cx="27800" cy="6741368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3097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944" y="3920272"/>
            <a:ext cx="2743200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0938" y="3660775"/>
            <a:ext cx="269240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0725" y="1412875"/>
            <a:ext cx="2836863" cy="1863725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0000"/>
              </a:gs>
            </a:gsLst>
            <a:lin ang="8100000" scaled="1"/>
          </a:gradFill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 rot="-1740000">
            <a:off x="320675" y="1970088"/>
            <a:ext cx="3743325" cy="129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96485"/>
              </a:avLst>
            </a:prstTxWarp>
          </a:bodyPr>
          <a:lstStyle/>
          <a:p>
            <a:pPr algn="ctr"/>
            <a:r>
              <a:rPr lang="it-IT" b="1" kern="10" dirty="0"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00FF"/>
                    </a:gs>
                  </a:gsLst>
                  <a:lin ang="8100000" scaled="1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aiandra GD"/>
              </a:rPr>
              <a:t>SOLIDIFICAZIONE</a:t>
            </a:r>
          </a:p>
        </p:txBody>
      </p:sp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 rot="-1860000">
            <a:off x="955452" y="2698105"/>
            <a:ext cx="2519362" cy="129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846705"/>
              </a:avLst>
            </a:prstTxWarp>
          </a:bodyPr>
          <a:lstStyle/>
          <a:p>
            <a:pPr algn="ctr"/>
            <a:r>
              <a:rPr lang="it-IT" b="1" kern="10" dirty="0"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00FF"/>
                    </a:gs>
                  </a:gsLst>
                  <a:lin ang="8100000" scaled="1"/>
                </a:gradFill>
                <a:latin typeface="Maiandra GD"/>
              </a:rPr>
              <a:t>FUSIONE</a:t>
            </a:r>
          </a:p>
        </p:txBody>
      </p:sp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 rot="1740000">
            <a:off x="5151438" y="1768475"/>
            <a:ext cx="3889375" cy="13700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it-IT" kern="10"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00FF"/>
                    </a:gs>
                  </a:gsLst>
                  <a:lin ang="13500000" scaled="1"/>
                </a:gradFill>
                <a:latin typeface="Maiandra GD"/>
              </a:rPr>
              <a:t>CONDENSAZIONE</a:t>
            </a:r>
          </a:p>
        </p:txBody>
      </p:sp>
      <p:sp>
        <p:nvSpPr>
          <p:cNvPr id="17417" name="WordArt 9"/>
          <p:cNvSpPr>
            <a:spLocks noChangeArrowheads="1" noChangeShapeType="1" noTextEdit="1"/>
          </p:cNvSpPr>
          <p:nvPr/>
        </p:nvSpPr>
        <p:spPr bwMode="auto">
          <a:xfrm rot="1560000">
            <a:off x="5219700" y="2562225"/>
            <a:ext cx="3219450" cy="9350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it-IT" sz="4400" kern="10"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00FF"/>
                    </a:gs>
                  </a:gsLst>
                  <a:lin ang="13500000" scaled="1"/>
                </a:gradFill>
                <a:latin typeface="Maiandra GD"/>
              </a:rPr>
              <a:t>EVAPORAZIONE</a:t>
            </a:r>
          </a:p>
        </p:txBody>
      </p:sp>
      <p:sp>
        <p:nvSpPr>
          <p:cNvPr id="17418" name="WordArt 10"/>
          <p:cNvSpPr>
            <a:spLocks noChangeArrowheads="1" noChangeShapeType="1" noTextEdit="1"/>
          </p:cNvSpPr>
          <p:nvPr/>
        </p:nvSpPr>
        <p:spPr bwMode="auto">
          <a:xfrm>
            <a:off x="3203575" y="3767138"/>
            <a:ext cx="295275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kern="10"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00FF"/>
                    </a:gs>
                  </a:gsLst>
                  <a:lin ang="10800000" scaled="1"/>
                </a:gradFill>
                <a:latin typeface="Maiandra GD"/>
              </a:rPr>
              <a:t>BRINAMENTO</a:t>
            </a:r>
          </a:p>
        </p:txBody>
      </p:sp>
      <p:sp>
        <p:nvSpPr>
          <p:cNvPr id="17419" name="WordArt 11"/>
          <p:cNvSpPr>
            <a:spLocks noChangeArrowheads="1" noChangeShapeType="1" noTextEdit="1"/>
          </p:cNvSpPr>
          <p:nvPr/>
        </p:nvSpPr>
        <p:spPr bwMode="auto">
          <a:xfrm>
            <a:off x="3222625" y="4486275"/>
            <a:ext cx="288131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kern="10"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00FF"/>
                    </a:gs>
                  </a:gsLst>
                  <a:lin ang="10800000" scaled="1"/>
                </a:gradFill>
                <a:latin typeface="Maiandra GD"/>
              </a:rPr>
              <a:t>SUBLIMAZIONE</a:t>
            </a:r>
          </a:p>
        </p:txBody>
      </p:sp>
      <p:sp>
        <p:nvSpPr>
          <p:cNvPr id="15377" name="Text Box 16"/>
          <p:cNvSpPr txBox="1">
            <a:spLocks noChangeArrowheads="1"/>
          </p:cNvSpPr>
          <p:nvPr/>
        </p:nvSpPr>
        <p:spPr bwMode="auto">
          <a:xfrm>
            <a:off x="775742" y="4514351"/>
            <a:ext cx="1852042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solido</a:t>
            </a:r>
          </a:p>
        </p:txBody>
      </p:sp>
      <p:sp>
        <p:nvSpPr>
          <p:cNvPr id="15378" name="Freeform 17"/>
          <p:cNvSpPr>
            <a:spLocks/>
          </p:cNvSpPr>
          <p:nvPr/>
        </p:nvSpPr>
        <p:spPr bwMode="auto">
          <a:xfrm rot="-120000">
            <a:off x="800100" y="1787525"/>
            <a:ext cx="2520950" cy="1439863"/>
          </a:xfrm>
          <a:custGeom>
            <a:avLst/>
            <a:gdLst>
              <a:gd name="T0" fmla="*/ 0 w 1588"/>
              <a:gd name="T1" fmla="*/ 2147483647 h 907"/>
              <a:gd name="T2" fmla="*/ 2147483647 w 1588"/>
              <a:gd name="T3" fmla="*/ 2147483647 h 907"/>
              <a:gd name="T4" fmla="*/ 2147483647 w 1588"/>
              <a:gd name="T5" fmla="*/ 0 h 90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907">
                <a:moveTo>
                  <a:pt x="0" y="907"/>
                </a:moveTo>
                <a:cubicBezTo>
                  <a:pt x="163" y="710"/>
                  <a:pt x="326" y="514"/>
                  <a:pt x="590" y="363"/>
                </a:cubicBezTo>
                <a:cubicBezTo>
                  <a:pt x="854" y="212"/>
                  <a:pt x="1221" y="106"/>
                  <a:pt x="1588" y="0"/>
                </a:cubicBezTo>
              </a:path>
            </a:pathLst>
          </a:custGeom>
          <a:noFill/>
          <a:ln w="38160" cap="sq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79" name="Freeform 18"/>
          <p:cNvSpPr>
            <a:spLocks/>
          </p:cNvSpPr>
          <p:nvPr/>
        </p:nvSpPr>
        <p:spPr bwMode="auto">
          <a:xfrm rot="-120000">
            <a:off x="1652955" y="2587602"/>
            <a:ext cx="1770587" cy="1148989"/>
          </a:xfrm>
          <a:custGeom>
            <a:avLst/>
            <a:gdLst>
              <a:gd name="T0" fmla="*/ 0 w 1588"/>
              <a:gd name="T1" fmla="*/ 2147483647 h 907"/>
              <a:gd name="T2" fmla="*/ 2147483647 w 1588"/>
              <a:gd name="T3" fmla="*/ 2147483647 h 907"/>
              <a:gd name="T4" fmla="*/ 2147483647 w 1588"/>
              <a:gd name="T5" fmla="*/ 0 h 90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907">
                <a:moveTo>
                  <a:pt x="0" y="907"/>
                </a:moveTo>
                <a:cubicBezTo>
                  <a:pt x="163" y="710"/>
                  <a:pt x="326" y="514"/>
                  <a:pt x="590" y="363"/>
                </a:cubicBezTo>
                <a:cubicBezTo>
                  <a:pt x="854" y="212"/>
                  <a:pt x="1221" y="106"/>
                  <a:pt x="1588" y="0"/>
                </a:cubicBezTo>
              </a:path>
            </a:pathLst>
          </a:custGeom>
          <a:noFill/>
          <a:ln w="38160" cap="sq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80" name="Text Box 19"/>
          <p:cNvSpPr txBox="1">
            <a:spLocks noChangeArrowheads="1"/>
          </p:cNvSpPr>
          <p:nvPr/>
        </p:nvSpPr>
        <p:spPr bwMode="auto">
          <a:xfrm>
            <a:off x="3779838" y="2565400"/>
            <a:ext cx="1943459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liquido</a:t>
            </a:r>
          </a:p>
        </p:txBody>
      </p:sp>
      <p:sp>
        <p:nvSpPr>
          <p:cNvPr id="15381" name="Text Box 20"/>
          <p:cNvSpPr txBox="1">
            <a:spLocks noChangeArrowheads="1"/>
          </p:cNvSpPr>
          <p:nvPr/>
        </p:nvSpPr>
        <p:spPr bwMode="auto">
          <a:xfrm>
            <a:off x="6377782" y="4763294"/>
            <a:ext cx="2719312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aeriforme</a:t>
            </a:r>
          </a:p>
        </p:txBody>
      </p:sp>
      <p:sp>
        <p:nvSpPr>
          <p:cNvPr id="15382" name="Freeform 21"/>
          <p:cNvSpPr>
            <a:spLocks/>
          </p:cNvSpPr>
          <p:nvPr/>
        </p:nvSpPr>
        <p:spPr bwMode="auto">
          <a:xfrm rot="3300000">
            <a:off x="6113463" y="2535238"/>
            <a:ext cx="1585912" cy="919162"/>
          </a:xfrm>
          <a:custGeom>
            <a:avLst/>
            <a:gdLst>
              <a:gd name="T0" fmla="*/ 0 w 1588"/>
              <a:gd name="T1" fmla="*/ 2147483647 h 907"/>
              <a:gd name="T2" fmla="*/ 2147483647 w 1588"/>
              <a:gd name="T3" fmla="*/ 2147483647 h 907"/>
              <a:gd name="T4" fmla="*/ 2147483647 w 1588"/>
              <a:gd name="T5" fmla="*/ 0 h 90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907">
                <a:moveTo>
                  <a:pt x="0" y="907"/>
                </a:moveTo>
                <a:cubicBezTo>
                  <a:pt x="163" y="710"/>
                  <a:pt x="326" y="514"/>
                  <a:pt x="590" y="363"/>
                </a:cubicBezTo>
                <a:cubicBezTo>
                  <a:pt x="854" y="212"/>
                  <a:pt x="1221" y="106"/>
                  <a:pt x="1588" y="0"/>
                </a:cubicBezTo>
              </a:path>
            </a:pathLst>
          </a:custGeom>
          <a:noFill/>
          <a:ln w="38160" cap="sq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83" name="Freeform 22"/>
          <p:cNvSpPr>
            <a:spLocks/>
          </p:cNvSpPr>
          <p:nvPr/>
        </p:nvSpPr>
        <p:spPr bwMode="auto">
          <a:xfrm rot="3420000">
            <a:off x="5980907" y="1734343"/>
            <a:ext cx="2520950" cy="1439863"/>
          </a:xfrm>
          <a:custGeom>
            <a:avLst/>
            <a:gdLst>
              <a:gd name="T0" fmla="*/ 0 w 1588"/>
              <a:gd name="T1" fmla="*/ 2147483647 h 907"/>
              <a:gd name="T2" fmla="*/ 2147483647 w 1588"/>
              <a:gd name="T3" fmla="*/ 2147483647 h 907"/>
              <a:gd name="T4" fmla="*/ 2147483647 w 1588"/>
              <a:gd name="T5" fmla="*/ 0 h 90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907">
                <a:moveTo>
                  <a:pt x="0" y="907"/>
                </a:moveTo>
                <a:cubicBezTo>
                  <a:pt x="163" y="710"/>
                  <a:pt x="326" y="514"/>
                  <a:pt x="590" y="363"/>
                </a:cubicBezTo>
                <a:cubicBezTo>
                  <a:pt x="854" y="212"/>
                  <a:pt x="1221" y="106"/>
                  <a:pt x="1588" y="0"/>
                </a:cubicBezTo>
              </a:path>
            </a:pathLst>
          </a:custGeom>
          <a:noFill/>
          <a:ln w="38160" cap="sq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84" name="Line 23"/>
          <p:cNvSpPr>
            <a:spLocks noChangeShapeType="1"/>
          </p:cNvSpPr>
          <p:nvPr/>
        </p:nvSpPr>
        <p:spPr bwMode="auto">
          <a:xfrm flipH="1">
            <a:off x="3055938" y="4327525"/>
            <a:ext cx="3175000" cy="1588"/>
          </a:xfrm>
          <a:prstGeom prst="line">
            <a:avLst/>
          </a:prstGeom>
          <a:noFill/>
          <a:ln w="38160" cap="sq">
            <a:solidFill>
              <a:srgbClr val="00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385" name="Line 24"/>
          <p:cNvSpPr>
            <a:spLocks noChangeShapeType="1"/>
          </p:cNvSpPr>
          <p:nvPr/>
        </p:nvSpPr>
        <p:spPr bwMode="auto">
          <a:xfrm flipH="1">
            <a:off x="3055938" y="5084763"/>
            <a:ext cx="3175000" cy="1587"/>
          </a:xfrm>
          <a:prstGeom prst="line">
            <a:avLst/>
          </a:prstGeom>
          <a:noFill/>
          <a:ln w="38160" cap="sq">
            <a:solidFill>
              <a:srgbClr val="FF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590008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2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 additive="repl">
                                        <p:cTn id="2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 additive="repl">
                                        <p:cTn id="31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5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39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7415" grpId="0" animBg="1"/>
      <p:bldP spid="17416" grpId="0" animBg="1"/>
      <p:bldP spid="17417" grpId="0" animBg="1"/>
      <p:bldP spid="17418" grpId="0" animBg="1"/>
      <p:bldP spid="174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22337" y="73580"/>
            <a:ext cx="41365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fusione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passaggio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dallo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stato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solido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stato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liquido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altLang="it-IT" sz="3600" b="1" dirty="0" smtClean="0">
              <a:solidFill>
                <a:srgbClr val="0048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it-IT" sz="3600" b="1" dirty="0" smtClean="0">
              <a:solidFill>
                <a:srgbClr val="0048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solidificazione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passaggio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dallo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stato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liquido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stato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solido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Rettangolo 3"/>
          <p:cNvSpPr/>
          <p:nvPr/>
        </p:nvSpPr>
        <p:spPr>
          <a:xfrm>
            <a:off x="107504" y="1700808"/>
            <a:ext cx="4464496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…I </a:t>
            </a:r>
            <a:r>
              <a:rPr lang="it-IT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PASSAGGI DI </a:t>
            </a:r>
            <a:r>
              <a:rPr lang="it-IT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STATO</a:t>
            </a:r>
            <a:r>
              <a:rPr lang="it-IT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it-IT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42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FUSIONE</a:t>
            </a:r>
            <a:r>
              <a:rPr lang="it-IT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it-IT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37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SOLIDIFICAZIONE</a:t>
            </a:r>
            <a:endParaRPr lang="it-IT" sz="3700" b="1" dirty="0">
              <a:solidFill>
                <a:srgbClr val="0048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Tx/>
              <a:buFontTx/>
              <a:buNone/>
            </a:pPr>
            <a:endParaRPr lang="it-IT" altLang="it-IT" sz="48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4860032" y="72008"/>
            <a:ext cx="27800" cy="6741368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ccia bidirezionale verticale 22"/>
          <p:cNvSpPr/>
          <p:nvPr/>
        </p:nvSpPr>
        <p:spPr>
          <a:xfrm>
            <a:off x="2123728" y="4725144"/>
            <a:ext cx="484632" cy="7200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8158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7496" y="620688"/>
            <a:ext cx="41365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L’evaporazione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passaggio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dallo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stato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liquido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stato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aerifrorme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altLang="it-IT" sz="3600" b="1" dirty="0" smtClean="0">
              <a:solidFill>
                <a:srgbClr val="0048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condensazione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passaggio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dallo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stato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vapore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stato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t-IT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liquido</a:t>
            </a:r>
            <a:r>
              <a:rPr lang="en-US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altLang="it-IT" sz="3600" b="1" dirty="0" smtClean="0">
              <a:solidFill>
                <a:srgbClr val="0048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4860032" y="72008"/>
            <a:ext cx="27800" cy="6741368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0" y="764704"/>
            <a:ext cx="4464496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…I </a:t>
            </a:r>
            <a:r>
              <a:rPr lang="it-IT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PASSAGGI DI </a:t>
            </a:r>
            <a:r>
              <a:rPr lang="it-IT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STATO</a:t>
            </a:r>
            <a:r>
              <a:rPr lang="it-IT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it-IT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42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EVAPORAZIONE</a:t>
            </a:r>
            <a:r>
              <a:rPr lang="it-IT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it-IT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37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CONDENSAZIONE</a:t>
            </a:r>
            <a:endParaRPr lang="it-IT" sz="3700" b="1" dirty="0">
              <a:solidFill>
                <a:srgbClr val="0048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Tx/>
              <a:buFontTx/>
              <a:buNone/>
            </a:pPr>
            <a:endParaRPr lang="it-IT" altLang="it-IT" sz="48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8" name="Freccia bidirezionale verticale 7"/>
          <p:cNvSpPr/>
          <p:nvPr/>
        </p:nvSpPr>
        <p:spPr>
          <a:xfrm>
            <a:off x="1979712" y="3717032"/>
            <a:ext cx="484632" cy="79208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8158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7504" y="1700808"/>
            <a:ext cx="4464496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…I </a:t>
            </a:r>
            <a:r>
              <a:rPr lang="it-IT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PASSAGGI DI </a:t>
            </a:r>
            <a:r>
              <a:rPr lang="it-IT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STATO</a:t>
            </a:r>
            <a:r>
              <a:rPr lang="it-IT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it-IT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45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SUBLIMAZIONE</a:t>
            </a:r>
          </a:p>
          <a:p>
            <a:pPr algn="ctr"/>
            <a:endParaRPr lang="it-IT" sz="4500" b="1" dirty="0" smtClean="0">
              <a:solidFill>
                <a:srgbClr val="0048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45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BRINAMENTO </a:t>
            </a:r>
          </a:p>
          <a:p>
            <a:endParaRPr lang="it-IT" sz="4500" b="1" dirty="0" smtClean="0">
              <a:solidFill>
                <a:srgbClr val="0048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4500" b="1" dirty="0">
              <a:solidFill>
                <a:srgbClr val="0048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Tx/>
              <a:buFontTx/>
              <a:buNone/>
            </a:pPr>
            <a:endParaRPr lang="it-IT" altLang="it-IT" sz="48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004047" y="-27975"/>
            <a:ext cx="4139953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34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 sono due tipi particolari di passaggio di stato. Uno di questi è la </a:t>
            </a:r>
            <a:r>
              <a:rPr lang="it-IT" altLang="it-IT" sz="3400" b="1" i="1" u="sng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sublimazione</a:t>
            </a:r>
            <a:r>
              <a:rPr lang="it-IT" altLang="it-IT" sz="34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cioè il passaggio diretto da solido ad aeriforme, senza passare per lo stato liquido. Questo è il caso particolare della naftalina, un solido che diventa aeriforme.</a:t>
            </a:r>
          </a:p>
          <a:p>
            <a:endParaRPr lang="it-IT" sz="3400" b="1" dirty="0">
              <a:solidFill>
                <a:srgbClr val="0048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4860032" y="72008"/>
            <a:ext cx="27800" cy="6741368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ccia bidirezionale verticale 4"/>
          <p:cNvSpPr/>
          <p:nvPr/>
        </p:nvSpPr>
        <p:spPr>
          <a:xfrm>
            <a:off x="2051720" y="4653136"/>
            <a:ext cx="484632" cy="79208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0284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004048" y="0"/>
            <a:ext cx="4139952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9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it-IT" altLang="it-IT" sz="2900" b="1" i="1" u="sng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brinamento</a:t>
            </a:r>
            <a:r>
              <a:rPr lang="it-IT" altLang="it-IT" sz="29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il passaggio diretto dallo stato aeriforme allo stato solido di una sostanza senza passare per lo stato liquido.</a:t>
            </a:r>
          </a:p>
          <a:p>
            <a:r>
              <a:rPr lang="it-IT" altLang="it-IT" sz="29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Questo è il caso particolare della </a:t>
            </a:r>
            <a:r>
              <a:rPr lang="it-IT" altLang="it-IT" sz="29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“brina”  in inverno: a bassa  temperatura  </a:t>
            </a:r>
            <a:r>
              <a:rPr lang="it-IT" altLang="it-IT" sz="29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vapore acqueo contenuto nell’aria si trasforma in aghetti di ghiaccio che si depositano sull’erba.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4860032" y="72008"/>
            <a:ext cx="27800" cy="6741368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www.sapere.it/mediaObject/photogallery/Scienza/Ghiaccio-e-brina/11149233/resolutions/res-l655x10000/111492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459130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07504" y="122595"/>
            <a:ext cx="35643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…I </a:t>
            </a:r>
            <a:r>
              <a:rPr lang="it-IT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PASSAGGI DI </a:t>
            </a:r>
            <a:r>
              <a:rPr lang="it-IT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STATO</a:t>
            </a:r>
            <a:endParaRPr lang="it-IT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Tx/>
              <a:buFontTx/>
              <a:buNone/>
            </a:pPr>
            <a:endParaRPr lang="it-IT" altLang="it-IT" sz="48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68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843808" y="-99392"/>
            <a:ext cx="36209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POCHE 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PAROLE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08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-180528" y="1124744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cos’è la CHIMICA?</a:t>
            </a:r>
            <a:endParaRPr lang="it-IT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 txBox="1">
            <a:spLocks/>
          </p:cNvSpPr>
          <p:nvPr/>
        </p:nvSpPr>
        <p:spPr>
          <a:xfrm>
            <a:off x="3143250" y="113506"/>
            <a:ext cx="8229600" cy="47085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it-IT" altLang="it-IT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chimica è quella </a:t>
            </a:r>
          </a:p>
          <a:p>
            <a:pPr marL="0" indent="0">
              <a:buFont typeface="Wingdings 2" pitchFamily="18" charset="2"/>
              <a:buNone/>
            </a:pPr>
            <a:r>
              <a:rPr lang="it-IT" altLang="it-IT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scienza che  </a:t>
            </a:r>
          </a:p>
          <a:p>
            <a:pPr marL="0" indent="0">
              <a:buFont typeface="Wingdings 2" pitchFamily="18" charset="2"/>
              <a:buNone/>
            </a:pPr>
            <a:r>
              <a:rPr lang="it-IT" altLang="it-IT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occupa dello  studio della </a:t>
            </a:r>
          </a:p>
          <a:p>
            <a:pPr marL="0" indent="0">
              <a:buFont typeface="Wingdings 2" pitchFamily="18" charset="2"/>
              <a:buNone/>
            </a:pPr>
            <a:r>
              <a:rPr lang="it-IT" altLang="it-IT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 e delle sue trasformazioni</a:t>
            </a:r>
            <a:endParaRPr lang="it-IT" altLang="it-IT" b="1" dirty="0">
              <a:solidFill>
                <a:srgbClr val="0048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digilander.libero.it/magdolandia/img/107chimica_don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3313"/>
            <a:ext cx="357187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2915816" y="260648"/>
            <a:ext cx="0" cy="3240360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claai.info/cms/wp-content/uploads/2015/06/chim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43313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347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-206754" y="228704"/>
            <a:ext cx="42844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cos’è la MATERIA?</a:t>
            </a:r>
            <a:endParaRPr lang="it-IT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 txBox="1">
            <a:spLocks/>
          </p:cNvSpPr>
          <p:nvPr/>
        </p:nvSpPr>
        <p:spPr>
          <a:xfrm>
            <a:off x="4715716" y="0"/>
            <a:ext cx="4402832" cy="55892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materia è tutto ciò che occupa uno spazio ed ha una massa ed un certo volume. Essa è costituita da minuscole particelle che possono aggregarsi in modo diverso. Per questo la  materia si presenta in differenti stati ...</a:t>
            </a:r>
          </a:p>
          <a:p>
            <a:pPr marL="0" indent="0">
              <a:buFont typeface="Wingdings 2" pitchFamily="18" charset="2"/>
              <a:buNone/>
            </a:pPr>
            <a:endParaRPr lang="it-IT" altLang="it-IT" dirty="0"/>
          </a:p>
        </p:txBody>
      </p:sp>
      <p:pic>
        <p:nvPicPr>
          <p:cNvPr id="2050" name="Picture 2" descr="http://www.greenreport.it/_archivio2011/immagini/big/2011_06_24_14_37_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523" y="3645024"/>
            <a:ext cx="300033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ttore 1 5"/>
          <p:cNvCxnSpPr/>
          <p:nvPr/>
        </p:nvCxnSpPr>
        <p:spPr>
          <a:xfrm flipH="1">
            <a:off x="4059033" y="0"/>
            <a:ext cx="8911" cy="685800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4595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-972616" y="229703"/>
            <a:ext cx="61206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 STATI D’AGGREGAZIONE </a:t>
            </a:r>
          </a:p>
          <a:p>
            <a:pPr algn="ctr"/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 materia</a:t>
            </a:r>
            <a:endParaRPr lang="it-IT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4427984" y="0"/>
            <a:ext cx="8229600" cy="65087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materia si può </a:t>
            </a:r>
          </a:p>
          <a:p>
            <a:pPr marL="0" indent="0">
              <a:buNone/>
            </a:pPr>
            <a:r>
              <a:rPr lang="it-IT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trovare </a:t>
            </a:r>
          </a:p>
          <a:p>
            <a:pPr marL="0" indent="0">
              <a:buNone/>
            </a:pPr>
            <a:r>
              <a:rPr lang="it-IT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tre diversi stati di </a:t>
            </a:r>
          </a:p>
          <a:p>
            <a:pPr marL="0" indent="0">
              <a:buNone/>
            </a:pPr>
            <a:r>
              <a:rPr lang="it-IT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aggregazione:</a:t>
            </a:r>
          </a:p>
          <a:p>
            <a:r>
              <a:rPr lang="it-IT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Solido</a:t>
            </a:r>
          </a:p>
          <a:p>
            <a:r>
              <a:rPr lang="it-IT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Liquido</a:t>
            </a:r>
          </a:p>
          <a:p>
            <a:r>
              <a:rPr lang="it-IT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Aeriforme</a:t>
            </a:r>
          </a:p>
          <a:p>
            <a:endParaRPr lang="it-IT" altLang="it-IT" dirty="0" smtClean="0">
              <a:solidFill>
                <a:srgbClr val="FFFF00"/>
              </a:solidFill>
            </a:endParaRPr>
          </a:p>
          <a:p>
            <a:pPr marL="0" indent="0">
              <a:buFont typeface="Wingdings 2" pitchFamily="18" charset="2"/>
              <a:buNone/>
            </a:pPr>
            <a:endParaRPr lang="it-IT" altLang="it-IT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4400184" y="116632"/>
            <a:ext cx="27800" cy="6741368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cdn-2.vivalascuola.it/o/j/appunti-di-chimica-la-teoria-cinetica-della-materia_d35ab29088461f752f1d971421a98c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216" y="2636912"/>
            <a:ext cx="4167752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87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751753" y="548680"/>
            <a:ext cx="43919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corpo solido ha forma e volume proprio.</a:t>
            </a:r>
          </a:p>
          <a:p>
            <a:r>
              <a:rPr lang="it-IT" altLang="it-IT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L’unico modo per cambiare la forma di un solido è applicare una forza così intensa da spezzare i legami provocando la rottura dell’oggetto.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264" y="2852936"/>
            <a:ext cx="3831432" cy="215412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-16024" y="260648"/>
            <a:ext cx="44440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 STATI D’AGGREGAZIONE della materia:</a:t>
            </a:r>
          </a:p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stato SOLIDO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4544200" y="116632"/>
            <a:ext cx="27800" cy="6741368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493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404664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 STATI</a:t>
            </a:r>
          </a:p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D’AGGREGAZIONE della materia:</a:t>
            </a:r>
          </a:p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stato LIQUIDO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364088" y="647598"/>
            <a:ext cx="37799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44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corpo allo stato liquido ha un volume </a:t>
            </a:r>
          </a:p>
          <a:p>
            <a:r>
              <a:rPr lang="it-IT" altLang="it-IT" sz="44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definito, ma assume la forma del recipiente che </a:t>
            </a:r>
          </a:p>
          <a:p>
            <a:r>
              <a:rPr lang="it-IT" altLang="it-IT" sz="44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contiene.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890080"/>
            <a:ext cx="2766728" cy="3927666"/>
          </a:xfrm>
          <a:prstGeom prst="rect">
            <a:avLst/>
          </a:prstGeom>
        </p:spPr>
      </p:pic>
      <p:cxnSp>
        <p:nvCxnSpPr>
          <p:cNvPr id="5" name="Connettore 1 4"/>
          <p:cNvCxnSpPr/>
          <p:nvPr/>
        </p:nvCxnSpPr>
        <p:spPr>
          <a:xfrm>
            <a:off x="5264280" y="116632"/>
            <a:ext cx="27800" cy="6741368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2711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>
          <a:xfrm>
            <a:off x="4885184" y="188640"/>
            <a:ext cx="4258816" cy="66693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it-IT" altLang="it-IT" sz="35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 corpi aeriformi le particelle hanno un legame  molto debole tra loro.</a:t>
            </a:r>
          </a:p>
          <a:p>
            <a:pPr marL="0" indent="0">
              <a:buFont typeface="Wingdings 2" pitchFamily="18" charset="2"/>
              <a:buNone/>
            </a:pPr>
            <a:r>
              <a:rPr lang="it-IT" altLang="it-IT" sz="35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questo non hanno né forma, né volume propri   e tendono ad occupare tutto lo spazio a loro disposizione. Inoltre assumono la forma del contenitore.</a:t>
            </a:r>
            <a:endParaRPr lang="it-IT" altLang="it-IT" sz="3500" b="1" dirty="0">
              <a:solidFill>
                <a:srgbClr val="0048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472604"/>
            <a:ext cx="46440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 STATI </a:t>
            </a:r>
            <a:r>
              <a:rPr lang="it-IT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D’AGGREGAZIONE</a:t>
            </a:r>
            <a:endParaRPr lang="it-IT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 materia:</a:t>
            </a:r>
          </a:p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stato AERIFORME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Peppe\Desktop\asdasd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2703124" cy="244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4788024" y="0"/>
            <a:ext cx="27800" cy="6741368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4409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-36512" y="-27384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POCHE PAROLE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1" y="618946"/>
            <a:ext cx="9180512" cy="623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9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751512" y="0"/>
            <a:ext cx="439248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7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Bisogna precisare che gas e vapori non sono la stessa cosa. Un gas, di norma, è una sostanza aeriforme che si trova al di sopra della propria Temperatura critica (</a:t>
            </a:r>
            <a:r>
              <a:rPr lang="it-IT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</a:t>
            </a:r>
            <a:r>
              <a:rPr lang="it-IT" sz="27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cioè a quella temperatura in cui è impossibile liquefarlo anche sottoponendolo a pressioni altissime.</a:t>
            </a:r>
          </a:p>
          <a:p>
            <a:r>
              <a:rPr lang="it-IT" sz="27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di sotto della </a:t>
            </a:r>
            <a:r>
              <a:rPr lang="it-IT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</a:t>
            </a:r>
            <a:r>
              <a:rPr lang="it-IT" sz="27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che è caratteristico per ogni sostanza, l’aeriforme prende il nome di vapore ed è possibile liquefarlo  per  semplice compressione.</a:t>
            </a:r>
            <a:endParaRPr lang="it-IT" sz="2700" b="1" dirty="0">
              <a:solidFill>
                <a:srgbClr val="0048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2564904"/>
            <a:ext cx="46882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GAS E IL VAPORE</a:t>
            </a:r>
            <a:endParaRPr lang="it-IT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Tx/>
              <a:buFontTx/>
              <a:buNone/>
            </a:pPr>
            <a:endParaRPr lang="it-IT" altLang="it-IT" sz="4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4688216" y="116632"/>
            <a:ext cx="27800" cy="6741368"/>
          </a:xfrm>
          <a:prstGeom prst="line">
            <a:avLst/>
          </a:prstGeom>
          <a:ln w="889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www.comparasemplice.it/informazioni/wp-content/uploads/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22" y="22165"/>
            <a:ext cx="455277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olciepani.it/art_vapo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22" y="3985442"/>
            <a:ext cx="455277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015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532</Words>
  <Application>Microsoft Office PowerPoint</Application>
  <PresentationFormat>Presentazione su schermo (4:3)</PresentationFormat>
  <Paragraphs>84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Sara</cp:lastModifiedBy>
  <cp:revision>91</cp:revision>
  <dcterms:created xsi:type="dcterms:W3CDTF">2015-09-21T14:30:59Z</dcterms:created>
  <dcterms:modified xsi:type="dcterms:W3CDTF">2016-03-27T08:08:13Z</dcterms:modified>
</cp:coreProperties>
</file>